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69" r:id="rId5"/>
    <p:sldId id="263" r:id="rId6"/>
    <p:sldId id="273" r:id="rId7"/>
    <p:sldId id="277" r:id="rId8"/>
    <p:sldId id="270" r:id="rId9"/>
    <p:sldId id="272" r:id="rId10"/>
    <p:sldId id="278" r:id="rId11"/>
    <p:sldId id="276" r:id="rId12"/>
    <p:sldId id="275" r:id="rId13"/>
    <p:sldId id="274" r:id="rId14"/>
    <p:sldId id="267" r:id="rId15"/>
    <p:sldId id="268" r:id="rId16"/>
  </p:sldIdLst>
  <p:sldSz cx="12192000" cy="6858000"/>
  <p:notesSz cx="6858000" cy="9144000"/>
  <p:custDataLst>
    <p:tags r:id="rId1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94" d="100"/>
          <a:sy n="94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1089427" y="1789920"/>
            <a:ext cx="3778907" cy="47031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294" y="2286000"/>
            <a:ext cx="5169751" cy="3476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5" y="2288763"/>
            <a:ext cx="5099046" cy="35102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180475" y="1789920"/>
            <a:ext cx="5861516" cy="47031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D1C3851C-409A-4F54-B491-D0962F255A8B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Decide which lane to use for the simulation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Simulate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167" y="1671287"/>
            <a:ext cx="4783966" cy="4290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151" y="1703347"/>
            <a:ext cx="4766569" cy="42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637467"/>
            <a:ext cx="5564590" cy="4349881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Result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A0A7BE-5D86-4FC7-925F-8C53369F0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989" y="2356165"/>
            <a:ext cx="916344" cy="13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643C90-84DF-8346-9F58-C0449264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0" y="2151409"/>
            <a:ext cx="11840047" cy="2555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Server: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FOKUS Traffic Light Service (simulated RSU)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Data to request: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SPaT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&amp; Map in JSON format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Authorization: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with TUB-Account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Functions: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Verify authorization,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Save username and password,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Hidden/Show password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59"/>
            <a:ext cx="5760883" cy="5543282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JSON Parser for </a:t>
            </a:r>
            <a:r>
              <a:rPr kumimoji="0" lang="en-US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SPaT</a:t>
            </a:r>
            <a:endParaRPr kumimoji="0" lang="en-US" sz="1800" b="1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Parameters of interest: 	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IntersectionState.movementStates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-&gt; traffic lights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MovementState.movementEvents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-&gt; phases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MovementEvent.phaseState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TimeChange.likelyTime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Phase states: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DARK,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PROTECTED_MOVEMENT_ALLOED,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PROTECTED_CLEARANCE,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STOP_AND_REMAIN,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PRE_MOVEMENT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 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ACBB07-A38C-864B-ADE3-BEA72287F78F}"/>
              </a:ext>
            </a:extLst>
          </p:cNvPr>
          <p:cNvGrpSpPr/>
          <p:nvPr/>
        </p:nvGrpSpPr>
        <p:grpSpPr>
          <a:xfrm>
            <a:off x="5283720" y="4081988"/>
            <a:ext cx="6394293" cy="956549"/>
            <a:chOff x="5279702" y="3686572"/>
            <a:chExt cx="6394293" cy="95654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2896CF2-92A6-8D42-B756-09E2AA9D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02" y="3686572"/>
              <a:ext cx="812800" cy="952500"/>
            </a:xfrm>
            <a:prstGeom prst="rect">
              <a:avLst/>
            </a:prstGeom>
          </p:spPr>
        </p:pic>
        <p:pic>
          <p:nvPicPr>
            <p:cNvPr id="6" name="Grafik 5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74791176-8F0F-0040-9519-A6BDEB8B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00" y="3686572"/>
              <a:ext cx="812800" cy="952500"/>
            </a:xfrm>
            <a:prstGeom prst="rect">
              <a:avLst/>
            </a:prstGeom>
          </p:spPr>
        </p:pic>
        <p:pic>
          <p:nvPicPr>
            <p:cNvPr id="9" name="Grafik 8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B754BCAF-E89C-FE47-AF6E-8ACBAF8F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1195" y="3686572"/>
              <a:ext cx="812800" cy="952500"/>
            </a:xfrm>
            <a:prstGeom prst="rect">
              <a:avLst/>
            </a:prstGeom>
          </p:spPr>
        </p:pic>
        <p:pic>
          <p:nvPicPr>
            <p:cNvPr id="11" name="Grafik 10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81018747-35AE-664F-B3FD-827B2A1A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291" y="3690621"/>
              <a:ext cx="812800" cy="952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CCF9290-CAE9-6A4D-AF8D-63E63BF6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433" y="3690621"/>
              <a:ext cx="812800" cy="952500"/>
            </a:xfrm>
            <a:prstGeom prst="rect">
              <a:avLst/>
            </a:prstGeom>
          </p:spPr>
        </p:pic>
      </p:grpSp>
      <p:sp>
        <p:nvSpPr>
          <p:cNvPr id="14" name="CustomShape 5">
            <a:extLst>
              <a:ext uri="{FF2B5EF4-FFF2-40B4-BE49-F238E27FC236}">
                <a16:creationId xmlns:a16="http://schemas.microsoft.com/office/drawing/2014/main" id="{66B2AD99-11BC-5C45-A0AB-693E28AB474E}"/>
              </a:ext>
            </a:extLst>
          </p:cNvPr>
          <p:cNvSpPr/>
          <p:nvPr/>
        </p:nvSpPr>
        <p:spPr>
          <a:xfrm>
            <a:off x="5913112" y="949680"/>
            <a:ext cx="5760883" cy="526176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Likely time: 	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Timepoint, the end of this phase state in the 	current or next hour, with the unit of 0.1 sec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91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648000" y="3771637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648000" y="1951166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1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1: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CustomShape 5">
            <a:extLst>
              <a:ext uri="{FF2B5EF4-FFF2-40B4-BE49-F238E27FC236}">
                <a16:creationId xmlns:a16="http://schemas.microsoft.com/office/drawing/2014/main" id="{33CC67EB-F5AE-5E43-B491-DE0E429162F1}"/>
              </a:ext>
            </a:extLst>
          </p:cNvPr>
          <p:cNvSpPr/>
          <p:nvPr/>
        </p:nvSpPr>
        <p:spPr>
          <a:xfrm>
            <a:off x="270348" y="2925205"/>
            <a:ext cx="6588467" cy="84582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2 and current state to determinate: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79144" y="1274475"/>
            <a:ext cx="7638791" cy="57377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Google Maps Platform API</a:t>
            </a:r>
          </a:p>
        </p:txBody>
      </p:sp>
      <p:pic>
        <p:nvPicPr>
          <p:cNvPr id="3" name="图片 2" descr="图片包含 雷达图&#10;&#10;描述已自动生成">
            <a:extLst>
              <a:ext uri="{FF2B5EF4-FFF2-40B4-BE49-F238E27FC236}">
                <a16:creationId xmlns:a16="http://schemas.microsoft.com/office/drawing/2014/main" id="{4D49E8A2-0DCF-4895-AB18-A61247323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15" y="970560"/>
            <a:ext cx="2973705" cy="52865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7363F3-9CC6-456F-92EE-A73395B4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07" y="4963200"/>
            <a:ext cx="519082" cy="6016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3080B7-D09F-44ED-939B-A1A14E72E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85" y="4977018"/>
            <a:ext cx="812842" cy="450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B051D-5A65-4286-926E-4D02102FB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117" y="4354573"/>
            <a:ext cx="749461" cy="3132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593AD8-F32A-46D6-81CF-6A51F680C05A}"/>
              </a:ext>
            </a:extLst>
          </p:cNvPr>
          <p:cNvSpPr txBox="1"/>
          <p:nvPr/>
        </p:nvSpPr>
        <p:spPr>
          <a:xfrm>
            <a:off x="648000" y="43162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Polyline</a:t>
            </a:r>
            <a:r>
              <a:rPr lang="de-DE" dirty="0"/>
              <a:t>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7064D6-D207-4AAD-85E2-A90D7E1A643C}"/>
              </a:ext>
            </a:extLst>
          </p:cNvPr>
          <p:cNvSpPr txBox="1"/>
          <p:nvPr/>
        </p:nvSpPr>
        <p:spPr>
          <a:xfrm>
            <a:off x="648000" y="50585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Marker: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1EA48D-229F-44F6-BD16-DEBE9BBAB8B3}"/>
              </a:ext>
            </a:extLst>
          </p:cNvPr>
          <p:cNvSpPr txBox="1"/>
          <p:nvPr/>
        </p:nvSpPr>
        <p:spPr>
          <a:xfrm>
            <a:off x="635038" y="2938719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API Key</a:t>
            </a:r>
            <a:endParaRPr lang="de-DE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74257-077E-4F9E-8E01-D937D99AE6A7}"/>
              </a:ext>
            </a:extLst>
          </p:cNvPr>
          <p:cNvSpPr txBox="1"/>
          <p:nvPr/>
        </p:nvSpPr>
        <p:spPr>
          <a:xfrm>
            <a:off x="396835" y="2169645"/>
            <a:ext cx="610277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 err="1"/>
              <a:t>SupportMapFragment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6AFEE3-2A71-4EC5-8631-9F6A06F20DBD}"/>
              </a:ext>
            </a:extLst>
          </p:cNvPr>
          <p:cNvSpPr txBox="1"/>
          <p:nvPr/>
        </p:nvSpPr>
        <p:spPr>
          <a:xfrm>
            <a:off x="648000" y="3617004"/>
            <a:ext cx="610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i="0" dirty="0">
                <a:solidFill>
                  <a:srgbClr val="202124"/>
                </a:solidFill>
                <a:effectLst/>
              </a:rPr>
              <a:t>The </a:t>
            </a:r>
            <a:r>
              <a:rPr lang="de-DE" i="0" dirty="0" err="1">
                <a:solidFill>
                  <a:srgbClr val="202124"/>
                </a:solidFill>
                <a:effectLst/>
              </a:rPr>
              <a:t>My</a:t>
            </a:r>
            <a:r>
              <a:rPr lang="de-DE" i="0" dirty="0">
                <a:solidFill>
                  <a:srgbClr val="202124"/>
                </a:solidFill>
                <a:effectLst/>
              </a:rPr>
              <a:t> Location </a:t>
            </a:r>
            <a:r>
              <a:rPr lang="de-DE" i="0" dirty="0" err="1">
                <a:solidFill>
                  <a:srgbClr val="202124"/>
                </a:solidFill>
                <a:effectLst/>
              </a:rPr>
              <a:t>layer</a:t>
            </a:r>
            <a:r>
              <a:rPr lang="de-DE" i="0" dirty="0">
                <a:solidFill>
                  <a:srgbClr val="202124"/>
                </a:solidFill>
                <a:effectLst/>
              </a:rPr>
              <a:t>: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F90EA5-A9F1-45B5-8EB0-1D7D5CAC1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500" y="3596037"/>
            <a:ext cx="469924" cy="444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4151F2-1872-4357-9AF1-836D40D95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396" y="3629950"/>
            <a:ext cx="34989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f06b6c3-a712-47a3-a544-cd93696d0b66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</Words>
  <Application>Microsoft Office PowerPoint</Application>
  <PresentationFormat>宽屏</PresentationFormat>
  <Paragraphs>188</Paragraphs>
  <Slides>14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129</cp:revision>
  <dcterms:created xsi:type="dcterms:W3CDTF">2020-11-16T12:50:28Z</dcterms:created>
  <dcterms:modified xsi:type="dcterms:W3CDTF">2021-01-05T19:07:25Z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